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464" r:id="rId3"/>
    <p:sldId id="511" r:id="rId4"/>
    <p:sldId id="510" r:id="rId5"/>
    <p:sldId id="518" r:id="rId6"/>
    <p:sldId id="512" r:id="rId7"/>
    <p:sldId id="535" r:id="rId8"/>
    <p:sldId id="465" r:id="rId9"/>
    <p:sldId id="513" r:id="rId10"/>
    <p:sldId id="471" r:id="rId11"/>
    <p:sldId id="472" r:id="rId12"/>
    <p:sldId id="473" r:id="rId13"/>
    <p:sldId id="564" r:id="rId14"/>
    <p:sldId id="515" r:id="rId15"/>
    <p:sldId id="565" r:id="rId16"/>
    <p:sldId id="536" r:id="rId17"/>
    <p:sldId id="537" r:id="rId18"/>
    <p:sldId id="538" r:id="rId19"/>
    <p:sldId id="507" r:id="rId20"/>
    <p:sldId id="485" r:id="rId21"/>
    <p:sldId id="443" r:id="rId22"/>
    <p:sldId id="432" r:id="rId23"/>
    <p:sldId id="501" r:id="rId24"/>
    <p:sldId id="431" r:id="rId25"/>
    <p:sldId id="503" r:id="rId26"/>
    <p:sldId id="446" r:id="rId27"/>
    <p:sldId id="566" r:id="rId28"/>
    <p:sldId id="568" r:id="rId29"/>
    <p:sldId id="567" r:id="rId30"/>
    <p:sldId id="504" r:id="rId31"/>
    <p:sldId id="428" r:id="rId32"/>
    <p:sldId id="530" r:id="rId33"/>
    <p:sldId id="422" r:id="rId34"/>
    <p:sldId id="423" r:id="rId35"/>
    <p:sldId id="453" r:id="rId36"/>
    <p:sldId id="470" r:id="rId37"/>
    <p:sldId id="427" r:id="rId38"/>
    <p:sldId id="478" r:id="rId39"/>
    <p:sldId id="531" r:id="rId40"/>
    <p:sldId id="532" r:id="rId41"/>
    <p:sldId id="533" r:id="rId42"/>
    <p:sldId id="534" r:id="rId43"/>
    <p:sldId id="500" r:id="rId44"/>
    <p:sldId id="553" r:id="rId45"/>
    <p:sldId id="563" r:id="rId46"/>
    <p:sldId id="483" r:id="rId47"/>
    <p:sldId id="477" r:id="rId48"/>
    <p:sldId id="552" r:id="rId49"/>
    <p:sldId id="493" r:id="rId50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am Blank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01"/>
    <a:srgbClr val="FFD699"/>
    <a:srgbClr val="A3F5CE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4"/>
    <p:restoredTop sz="90000" autoAdjust="0"/>
  </p:normalViewPr>
  <p:slideViewPr>
    <p:cSldViewPr snapToGrid="0" snapToObjects="1">
      <p:cViewPr varScale="1">
        <p:scale>
          <a:sx n="115" d="100"/>
          <a:sy n="115" d="100"/>
        </p:scale>
        <p:origin x="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“there exists” and just immediately name that object.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implication proven by direct proof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30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 would start “We will prove the contrapositive. Suppose not q ... Thus, not p.”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3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proof would start:</a:t>
            </a:r>
            <a:r>
              <a:rPr lang="en-US" baseline="0" dirty="0"/>
              <a:t> “We will prove this by contradiction. ... F, which is a contradiction.”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6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= 0 * 7 + 5</a:t>
            </a:r>
          </a:p>
          <a:p>
            <a:r>
              <a:rPr lang="en-US" dirty="0"/>
              <a:t>6 = 0 * 7 + 6</a:t>
            </a:r>
          </a:p>
          <a:p>
            <a:r>
              <a:rPr lang="en-US" dirty="0"/>
              <a:t>7 = 1 * 7 + 0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“there exists” and just immediately name that object.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implication proven by direct proof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just an implication,</a:t>
            </a:r>
            <a:r>
              <a:rPr lang="en-US" baseline="0" dirty="0"/>
              <a:t> with x and y as constants.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7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9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just an implication,</a:t>
            </a:r>
            <a:r>
              <a:rPr lang="en-US" baseline="0" dirty="0"/>
              <a:t> with x and y as constants.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9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9:  Proof Strategies &amp; Set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87862-FE2A-E049-A324-588BB536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51" y="1793781"/>
            <a:ext cx="3453497" cy="50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Rational Numbers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Franklin Gothic Medium" pitchFamily="34" charset="0"/>
              </a:rPr>
              <a:t>A real number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x</a:t>
            </a:r>
            <a:r>
              <a:rPr lang="en-US" sz="2800" dirty="0">
                <a:latin typeface="Franklin Gothic Medium" pitchFamily="34" charset="0"/>
              </a:rPr>
              <a:t> is </a:t>
            </a:r>
            <a:r>
              <a:rPr lang="en-US" sz="2800" i="1" dirty="0">
                <a:latin typeface="Franklin Gothic Medium" pitchFamily="34" charset="0"/>
              </a:rPr>
              <a:t>rational</a:t>
            </a:r>
            <a:r>
              <a:rPr lang="en-US" sz="2800" dirty="0">
                <a:latin typeface="Franklin Gothic Medium" pitchFamily="34" charset="0"/>
              </a:rPr>
              <a:t> </a:t>
            </a:r>
            <a:r>
              <a:rPr lang="en-US" sz="2800" dirty="0" err="1">
                <a:latin typeface="Franklin Gothic Medium" pitchFamily="34" charset="0"/>
              </a:rPr>
              <a:t>iff</a:t>
            </a:r>
            <a:r>
              <a:rPr lang="en-US" sz="2800" dirty="0">
                <a:latin typeface="Franklin Gothic Medium" pitchFamily="34" charset="0"/>
              </a:rPr>
              <a:t> there exist integers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a</a:t>
            </a:r>
            <a:r>
              <a:rPr lang="en-US" sz="2800" dirty="0">
                <a:latin typeface="Franklin Gothic Medium" pitchFamily="34" charset="0"/>
              </a:rPr>
              <a:t> and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latin typeface="Franklin Gothic Medium" pitchFamily="34" charset="0"/>
              </a:rPr>
              <a:t> with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0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  such that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x=a/b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.</a:t>
            </a:r>
          </a:p>
          <a:p>
            <a:endParaRPr lang="en-US" dirty="0">
              <a:latin typeface="Calibri" charset="0"/>
              <a:sym typeface="Symbo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6496" y="2367214"/>
            <a:ext cx="844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</a:rPr>
              <a:t>Rational(x) 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:=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 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a 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b (((Integer(a)  Integer(b))  (x=a/b))  b0) 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0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29600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565" y="2218616"/>
            <a:ext cx="911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	Formally, prove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744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reals.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Suppose x and y are rational.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6127932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BCE4F-F073-684A-A7EB-6E42813C1E63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82A1FC2C-FECE-A845-BF18-25E1269A2D3D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04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2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BCE4F-F073-684A-A7EB-6E42813C1E63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82A1FC2C-FECE-A845-BF18-25E1269A2D3D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65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endParaRPr lang="en-US" sz="20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13BFAE-C3D0-9244-A9C9-09D064F52957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147DEEE7-1041-234C-93C5-8C7792CFE2F0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8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endParaRPr lang="en-US" sz="20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13BFAE-C3D0-9244-A9C9-09D064F52957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147DEEE7-1041-234C-93C5-8C7792CFE2F0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42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Since b and d are both non-zero, so is bd. Furthermore, ac and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84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29600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OR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If x and y are rational, then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xy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altLang="ja-JP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endParaRPr lang="en-US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Recall that unquantified variables (not constants) are implicitly for-all quantified.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D7754-48D0-DD43-B48D-F265A02E629B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9E831B73-D91A-A94A-8CAE-F4D4B2ACCE64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9E831B73-D91A-A94A-8CAE-F4D4B2ACC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A261B71-E3F2-6147-88B1-5A81B3379C2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8527C1-AFFC-AE43-A431-C8CE23ABBE52}"/>
              </a:ext>
            </a:extLst>
          </p:cNvPr>
          <p:cNvSpPr txBox="1"/>
          <p:nvPr/>
        </p:nvSpPr>
        <p:spPr>
          <a:xfrm>
            <a:off x="1488971" y="4899029"/>
            <a:ext cx="634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692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  <a:ln>
            <a:solidFill>
              <a:srgbClr val="00B0F0"/>
            </a:solidFill>
          </a:ln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If x and y are rational, then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xy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  <a:br>
              <a:rPr lang="en-US" sz="2800" dirty="0">
                <a:latin typeface="Calibri"/>
                <a:cs typeface="Calibri"/>
                <a:sym typeface="Symbol" charset="0"/>
              </a:rPr>
            </a:b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  <a:sym typeface="Symbol" charset="0"/>
              </a:rPr>
              <a:t>Suppose x and y are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Since b and d are both non-zero, so is bd. Furthermore, ac and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6256015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7DEF16-9974-B74B-AB36-0A06DEB5B8A7}"/>
              </a:ext>
            </a:extLst>
          </p:cNvPr>
          <p:cNvCxnSpPr/>
          <p:nvPr/>
        </p:nvCxnSpPr>
        <p:spPr>
          <a:xfrm>
            <a:off x="457200" y="5969728"/>
            <a:ext cx="792784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7A22CF-1050-9E44-8CA6-9659D7E2F86C}"/>
              </a:ext>
            </a:extLst>
          </p:cNvPr>
          <p:cNvCxnSpPr>
            <a:cxnSpLocks/>
          </p:cNvCxnSpPr>
          <p:nvPr/>
        </p:nvCxnSpPr>
        <p:spPr>
          <a:xfrm>
            <a:off x="457200" y="6395352"/>
            <a:ext cx="583909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987FF8-8A5A-0140-AB07-87A7F1629149}"/>
              </a:ext>
            </a:extLst>
          </p:cNvPr>
          <p:cNvCxnSpPr>
            <a:cxnSpLocks/>
          </p:cNvCxnSpPr>
          <p:nvPr/>
        </p:nvCxnSpPr>
        <p:spPr>
          <a:xfrm>
            <a:off x="1652451" y="2707272"/>
            <a:ext cx="47983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Last class: English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800" dirty="0"/>
                  <a:t>High-level language let us work more quickly</a:t>
                </a:r>
              </a:p>
              <a:p>
                <a:pPr lvl="1">
                  <a:defRPr/>
                </a:pPr>
                <a:r>
                  <a:rPr lang="en-US" sz="2400" dirty="0"/>
                  <a:t>should not be necessary to spill out every detail</a:t>
                </a:r>
              </a:p>
              <a:p>
                <a:pPr lvl="1">
                  <a:defRPr/>
                </a:pPr>
                <a:r>
                  <a:rPr lang="en-US" sz="2400" dirty="0"/>
                  <a:t>examples so far</a:t>
                </a:r>
              </a:p>
              <a:p>
                <a:pPr lvl="2">
                  <a:defRPr/>
                </a:pPr>
                <a:r>
                  <a:rPr lang="en-US" sz="1600" dirty="0"/>
                  <a:t>skipping Intro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(and hence, Commutativity and Associativity)</a:t>
                </a:r>
              </a:p>
              <a:p>
                <a:pPr lvl="2">
                  <a:defRPr/>
                </a:pPr>
                <a:r>
                  <a:rPr lang="en-US" sz="1600" dirty="0"/>
                  <a:t>skipping Double Negation</a:t>
                </a:r>
              </a:p>
              <a:p>
                <a:pPr lvl="2">
                  <a:defRPr/>
                </a:pPr>
                <a:r>
                  <a:rPr lang="en-US" sz="1600" dirty="0"/>
                  <a:t>not stating existence claims (immediately apply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:r>
                  <a:rPr lang="en-US" sz="1600" b="1" dirty="0">
                    <a:ea typeface="ＭＳ Ｐゴシック" pitchFamily="-111" charset="-128"/>
                    <a:sym typeface="Symbol"/>
                  </a:rPr>
                  <a:t></a:t>
                </a:r>
                <a:r>
                  <a:rPr lang="en-US" sz="1600" dirty="0"/>
                  <a:t> to name the object)</a:t>
                </a:r>
              </a:p>
              <a:p>
                <a:pPr lvl="2">
                  <a:defRPr/>
                </a:pPr>
                <a:r>
                  <a:rPr lang="en-US" sz="1600" dirty="0"/>
                  <a:t>not stating that the implication has been proven (“Suppose X... Thus, Y.” says it already)</a:t>
                </a:r>
              </a:p>
              <a:p>
                <a:pPr lvl="1">
                  <a:defRPr/>
                </a:pPr>
                <a:r>
                  <a:rPr lang="en-US" sz="2400" dirty="0"/>
                  <a:t>(list will grow over time)</a:t>
                </a:r>
              </a:p>
              <a:p>
                <a:pPr lvl="2"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sz="2800" dirty="0"/>
                  <a:t>English proof is correct if the </a:t>
                </a:r>
                <a:r>
                  <a:rPr lang="en-US" sz="2800" u="sng" dirty="0"/>
                  <a:t>reader</a:t>
                </a:r>
                <a:r>
                  <a:rPr lang="en-US" sz="2800" dirty="0"/>
                  <a:t> believes they could translate it into a formal proof</a:t>
                </a:r>
              </a:p>
              <a:p>
                <a:pPr lvl="1">
                  <a:defRPr/>
                </a:pPr>
                <a:r>
                  <a:rPr lang="en-US" sz="2400" dirty="0"/>
                  <a:t>the reader is the “compiler” for English proofs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  <a:blipFill>
                <a:blip r:embed="rId2"/>
                <a:stretch>
                  <a:fillRect l="-1357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4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3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Proof Strategies</a:t>
            </a:r>
          </a:p>
        </p:txBody>
      </p:sp>
    </p:spTree>
    <p:extLst>
      <p:ext uri="{BB962C8B-B14F-4D97-AF65-F5344CB8AC3E}">
        <p14:creationId xmlns:p14="http://schemas.microsoft.com/office/powerpoint/2010/main" val="170456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Proof Strategies: Counterexamples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</a:rPr>
                  <a:t>To prove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C00000"/>
                        </a:solidFill>
                        <a:latin typeface="Cambria Math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¬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x 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, prove 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 charset="0"/>
                    <a:sym typeface="Symbol" charset="0"/>
                  </a:rPr>
                  <a:t>∃</a:t>
                </a:r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P(x)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b="0" dirty="0">
                    <a:ea typeface="Franklin Gothic Medium" charset="0"/>
                    <a:cs typeface="Franklin Gothic Medium" charset="0"/>
                    <a:sym typeface="Symbol" charset="0"/>
                  </a:rPr>
                  <a:t>Equivalent by De Morgan’s Law</a:t>
                </a:r>
                <a:endParaRPr lang="en-US" sz="2500" b="1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All we need to do that is find an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Calibri" panose="020F0502020204030204" pitchFamily="34" charset="0"/>
                        <a:sym typeface="Symbol" charset="0"/>
                      </a:rPr>
                      <m:t>𝒙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is 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false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This example is called a </a:t>
                </a:r>
                <a:r>
                  <a:rPr lang="en-US" sz="2500" b="1" i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counterexample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to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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 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.</a:t>
                </a:r>
              </a:p>
              <a:p>
                <a:pPr lvl="1">
                  <a:buFont typeface="Arial" charset="0"/>
                  <a:buChar char="•"/>
                </a:pPr>
                <a:endParaRPr lang="en-US" sz="25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7030A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e.g. Prove “Not every prime number is odd”</a:t>
                </a:r>
              </a:p>
            </p:txBody>
          </p:sp>
        </mc:Choice>
        <mc:Fallback xmlns="">
          <p:sp>
            <p:nvSpPr>
              <p:cNvPr id="184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  <a:blipFill>
                <a:blip r:embed="rId3"/>
                <a:stretch>
                  <a:fillRect l="-136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207261" y="5033263"/>
            <a:ext cx="7289968" cy="1824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b="1" dirty="0"/>
              <a:t>Proof</a:t>
            </a:r>
            <a:r>
              <a:rPr lang="en-US" sz="2400" dirty="0"/>
              <a:t>: 2 is a prime that is not odd — a counterexample to the claim that every prime number is odd.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163336" y="5540630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C26885-EACC-4746-8F9E-18D45B63908E}"/>
              </a:ext>
            </a:extLst>
          </p:cNvPr>
          <p:cNvSpPr txBox="1">
            <a:spLocks/>
          </p:cNvSpPr>
          <p:nvPr/>
        </p:nvSpPr>
        <p:spPr>
          <a:xfrm>
            <a:off x="434622" y="6229208"/>
            <a:ext cx="7289968" cy="4733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An English proof does not need to cite De Morgan’s law.</a:t>
            </a:r>
          </a:p>
        </p:txBody>
      </p:sp>
    </p:spTree>
    <p:extLst>
      <p:ext uri="{BB962C8B-B14F-4D97-AF65-F5344CB8AC3E}">
        <p14:creationId xmlns:p14="http://schemas.microsoft.com/office/powerpoint/2010/main" val="15998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64006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If we assume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and derive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then we have proven 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which is equivalent to proving</a:t>
                </a:r>
                <a:r>
                  <a:rPr lang="en-US" sz="2800" dirty="0">
                    <a:solidFill>
                      <a:srgbClr val="000000"/>
                    </a:solidFill>
                    <a:sym typeface="Symbol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p 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 q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.</a:t>
                </a:r>
                <a:endParaRPr lang="en-US" sz="2800" dirty="0">
                  <a:solidFill>
                    <a:srgbClr val="7030A0"/>
                  </a:solidFill>
                  <a:ea typeface="+mn-ea"/>
                  <a:sym typeface="Symbol"/>
                </a:endParaRP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solidFill>
                      <a:srgbClr val="002060"/>
                    </a:solidFill>
                    <a:sym typeface="Symbol"/>
                  </a:rPr>
                  <a:t>A</a:t>
                </a: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</a:t>
                </a:r>
                <a:r>
                  <a:rPr lang="en-US" sz="2800" dirty="0">
                    <a:sym typeface="Symbol"/>
                  </a:rPr>
                  <a:t>1</a:t>
                </a:r>
                <a:r>
                  <a:rPr lang="en-US" sz="2800" dirty="0">
                    <a:ea typeface="+mn-ea"/>
                    <a:sym typeface="Symbol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b="1" dirty="0">
                    <a:ea typeface="+mn-ea"/>
                    <a:sym typeface="Symbol"/>
                  </a:rPr>
                  <a:t>			</a:t>
                </a:r>
                <a:r>
                  <a:rPr lang="en-US" sz="2800" dirty="0">
                    <a:sym typeface="Symbol"/>
                  </a:rPr>
                  <a:t>Contrapositive: 1</a:t>
                </a:r>
                <a:r>
                  <a:rPr lang="en-US" sz="2800" dirty="0">
                    <a:ea typeface="+mn-ea"/>
                    <a:sym typeface="Symbol"/>
                  </a:rPr>
                  <a:t>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  <a:blipFill>
                <a:blip r:embed="rId3"/>
                <a:stretch>
                  <a:fillRect l="-123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4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600" dirty="0">
                <a:solidFill>
                  <a:srgbClr val="7030A0"/>
                </a:solidFill>
              </a:rPr>
              <a:t>If we assume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7030A0"/>
                </a:solidFill>
              </a:rPr>
              <a:t>and derive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then we have proven 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which is equivalent to proving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p </a:t>
            </a:r>
            <a:r>
              <a:rPr lang="en-US" sz="2600" dirty="0">
                <a:solidFill>
                  <a:srgbClr val="0070C0"/>
                </a:solidFill>
              </a:rPr>
              <a:t> q</a:t>
            </a:r>
            <a:r>
              <a:rPr lang="en-US" sz="2600" dirty="0">
                <a:solidFill>
                  <a:srgbClr val="7030A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1.1.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   	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1.3.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2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1. 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sym typeface="Symbol"/>
                  </a:rPr>
                  <a:t>     </a:t>
                </a:r>
                <a:r>
                  <a:rPr lang="en-US" sz="2200" dirty="0">
                    <a:sym typeface="Symbol"/>
                  </a:rPr>
                  <a:t>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2.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b="1" dirty="0">
                    <a:sym typeface="Symbol"/>
                  </a:rPr>
                  <a:t>			</a:t>
                </a:r>
                <a:r>
                  <a:rPr lang="en-US" sz="2200" dirty="0">
                    <a:sym typeface="Symbol"/>
                  </a:rPr>
                  <a:t>Contrapositive: 1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  <a:blipFill>
                <a:blip r:embed="rId3"/>
                <a:stretch>
                  <a:fillRect l="-1928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/>
                  <a:t>We will prove the contrapositive.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...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  <a:blipFill rotWithShape="0">
                <a:blip r:embed="rId4"/>
                <a:stretch>
                  <a:fillRect l="-1826" t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by Contradiction:  One way to prove </a:t>
            </a:r>
            <a:r>
              <a:rPr lang="en-US" dirty="0">
                <a:solidFill>
                  <a:srgbClr val="C00000"/>
                </a:solidFill>
                <a:latin typeface="Franklin Gothic Medium" pitchFamily="34" charset="0"/>
                <a:sym typeface="Symbol" charset="0"/>
              </a:rPr>
              <a:t>p</a:t>
            </a:r>
            <a:endParaRPr lang="en-US" dirty="0">
              <a:solidFill>
                <a:srgbClr val="C00000"/>
              </a:solidFill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If we assume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p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 and derive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F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 (a contradiction), then we have proven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  <a:sym typeface="Symbol"/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+mn-lt"/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1.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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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</a:t>
                </a:r>
                <a:r>
                  <a:rPr lang="en-US" sz="2800" b="1" dirty="0">
                    <a:ea typeface="+mn-ea"/>
                    <a:sym typeface="Symbol"/>
                  </a:rPr>
                  <a:t>		</a:t>
                </a:r>
                <a:r>
                  <a:rPr lang="en-US" sz="2800" dirty="0">
                    <a:sym typeface="Symbol"/>
                  </a:rPr>
                  <a:t>Law of Implication:</a:t>
                </a:r>
                <a:r>
                  <a:rPr lang="en-US" sz="2800" dirty="0">
                    <a:ea typeface="+mn-ea"/>
                    <a:sym typeface="Symbol"/>
                  </a:rPr>
                  <a:t> 1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3.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ea typeface="+mn-ea"/>
                    <a:sym typeface="Symbol"/>
                  </a:rPr>
                  <a:t>              		Identity: 2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  <a:blipFill>
                <a:blip r:embed="rId3"/>
                <a:stretch>
                  <a:fillRect l="-1541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5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Contradiction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600" dirty="0">
                <a:solidFill>
                  <a:srgbClr val="7030A0"/>
                </a:solidFill>
              </a:rPr>
              <a:t>If we assume </a:t>
            </a:r>
            <a:r>
              <a:rPr lang="en-US" sz="2600" dirty="0">
                <a:solidFill>
                  <a:srgbClr val="0070C0"/>
                </a:solidFill>
              </a:rPr>
              <a:t>p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7030A0"/>
                </a:solidFill>
              </a:rPr>
              <a:t>and derive </a:t>
            </a:r>
            <a:r>
              <a:rPr lang="en-US" sz="2600" dirty="0">
                <a:solidFill>
                  <a:srgbClr val="0070C0"/>
                </a:solidFill>
              </a:rPr>
              <a:t>F</a:t>
            </a:r>
            <a:r>
              <a:rPr lang="en-US" sz="2600" dirty="0">
                <a:solidFill>
                  <a:srgbClr val="7030A0"/>
                </a:solidFill>
              </a:rPr>
              <a:t> (a contradiction), then we have proven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1.1.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	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1.3.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sym typeface="Symbol"/>
                      </a:rPr>
                      <m:t>𝗙</m:t>
                    </m:r>
                  </m:oMath>
                </a14:m>
                <a:endParaRPr lang="en-US" sz="2400" b="1" dirty="0">
                  <a:solidFill>
                    <a:srgbClr val="00206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1.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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Symbol"/>
                  </a:rPr>
                  <a:t>         </a:t>
                </a:r>
                <a:r>
                  <a:rPr lang="en-US" sz="2400" dirty="0">
                    <a:sym typeface="Symbol"/>
                  </a:rPr>
                  <a:t>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2.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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sym typeface="Symbol"/>
                  </a:rPr>
                  <a:t>       </a:t>
                </a:r>
                <a:r>
                  <a:rPr lang="en-US" sz="2400" b="1" dirty="0">
                    <a:sym typeface="Symbol"/>
                  </a:rPr>
                  <a:t>	</a:t>
                </a:r>
                <a:r>
                  <a:rPr lang="en-US" sz="2400" dirty="0">
                    <a:sym typeface="Symbol"/>
                  </a:rPr>
                  <a:t>Law of Implication: 1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3.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400" dirty="0">
                    <a:sym typeface="Symbol"/>
                  </a:rPr>
                  <a:t>              	Identity: 2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  <a:blipFill>
                <a:blip r:embed="rId3"/>
                <a:stretch>
                  <a:fillRect l="-192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/>
                  <a:t>We will argue by contradiction.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...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This is a contradiction.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  <a:blipFill>
                <a:blip r:embed="rId4"/>
                <a:stretch>
                  <a:fillRect l="-1749"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A801-8504-8342-9679-4A7BCAD5D1A9}"/>
              </a:ext>
            </a:extLst>
          </p:cNvPr>
          <p:cNvSpPr txBox="1">
            <a:spLocks/>
          </p:cNvSpPr>
          <p:nvPr/>
        </p:nvSpPr>
        <p:spPr>
          <a:xfrm>
            <a:off x="719667" y="5731809"/>
            <a:ext cx="7289968" cy="7622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Often, we will infer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, where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 is a prior fact.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Putting these together, we </a:t>
            </a:r>
            <a:r>
              <a:rPr lang="en-US" sz="2400">
                <a:solidFill>
                  <a:srgbClr val="000000"/>
                </a:solidFill>
              </a:rPr>
              <a:t>have </a:t>
            </a:r>
            <a:r>
              <a:rPr lang="en-US" sz="2400">
                <a:solidFill>
                  <a:srgbClr val="0070C0"/>
                </a:solidFill>
                <a:latin typeface="Calibri" charset="0"/>
                <a:sym typeface="Symbol" charset="0"/>
              </a:rPr>
              <a:t>R  </a:t>
            </a:r>
            <a:r>
              <a:rPr lang="en-US" sz="240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>
                <a:solidFill>
                  <a:srgbClr val="0070C0"/>
                </a:solidFill>
                <a:latin typeface="Calibri" charset="0"/>
                <a:sym typeface="Symbol" charset="0"/>
              </a:rPr>
              <a:t>R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44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A8FC5D4-B5DF-9A65-5CB3-478924BE9564}"/>
              </a:ext>
            </a:extLst>
          </p:cNvPr>
          <p:cNvSpPr>
            <a:spLocks noChangeAspect="1"/>
          </p:cNvSpPr>
          <p:nvPr/>
        </p:nvSpPr>
        <p:spPr>
          <a:xfrm>
            <a:off x="4102326" y="5397904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2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Then, x=2a for some integer a, and x=2b+1 for some integer b.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Rectangle 11"/>
          <p:cNvSpPr>
            <a:spLocks noChangeAspect="1"/>
          </p:cNvSpPr>
          <p:nvPr/>
        </p:nvSpPr>
        <p:spPr>
          <a:xfrm>
            <a:off x="4102326" y="5732438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Then, x=2a for some integer a, and x=2b+1 for some integer b. This means 2a=x=2b+1 and hence 2a-2b=1 and so a-b=½. But a-b is an integer while ½ is not, so they cannot be equal. 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Rectangle 11"/>
          <p:cNvSpPr>
            <a:spLocks noChangeAspect="1"/>
          </p:cNvSpPr>
          <p:nvPr/>
        </p:nvSpPr>
        <p:spPr>
          <a:xfrm>
            <a:off x="7336179" y="502991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BF63BB-31E4-8442-B84F-52314218D41E}"/>
              </a:ext>
            </a:extLst>
          </p:cNvPr>
          <p:cNvSpPr txBox="1">
            <a:spLocks/>
          </p:cNvSpPr>
          <p:nvPr/>
        </p:nvSpPr>
        <p:spPr>
          <a:xfrm>
            <a:off x="719667" y="5731809"/>
            <a:ext cx="7289968" cy="4733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Formally, we’ve shown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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r>
              <a:rPr lang="en-US" sz="2400" dirty="0">
                <a:solidFill>
                  <a:srgbClr val="7030A0"/>
                </a:solidFill>
                <a:latin typeface="Calibri" charset="0"/>
                <a:sym typeface="Symbol" charset="0"/>
              </a:rPr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4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	Formally, 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D58579-A08E-6047-AF99-099EDF8429BF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D53E7-7425-9145-91D9-549FAAF037B3}"/>
              </a:ext>
            </a:extLst>
          </p:cNvPr>
          <p:cNvCxnSpPr>
            <a:cxnSpLocks/>
          </p:cNvCxnSpPr>
          <p:nvPr/>
        </p:nvCxnSpPr>
        <p:spPr>
          <a:xfrm>
            <a:off x="4410229" y="538665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A3AD19-6A71-7749-A960-D72FF8D5929E}"/>
              </a:ext>
            </a:extLst>
          </p:cNvPr>
          <p:cNvSpPr/>
          <p:nvPr/>
        </p:nvSpPr>
        <p:spPr>
          <a:xfrm>
            <a:off x="4572000" y="2853573"/>
            <a:ext cx="499815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endParaRPr lang="en-US" dirty="0"/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Simple proof strategies already do a lot</a:t>
            </a:r>
          </a:p>
          <a:p>
            <a:pPr lvl="1">
              <a:defRPr/>
            </a:pPr>
            <a:r>
              <a:rPr lang="en-US" sz="2400" dirty="0"/>
              <a:t>counter examples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proof by contrapositive</a:t>
            </a:r>
          </a:p>
          <a:p>
            <a:pPr lvl="1">
              <a:defRPr/>
            </a:pPr>
            <a:r>
              <a:rPr lang="en-US" sz="2400" dirty="0"/>
              <a:t>proof by contradiction</a:t>
            </a:r>
            <a:endParaRPr lang="en-US" sz="2400" dirty="0">
              <a:ea typeface="+mn-ea"/>
            </a:endParaRPr>
          </a:p>
          <a:p>
            <a:pPr lvl="1">
              <a:defRPr/>
            </a:pPr>
            <a:endParaRPr lang="en-US" sz="2400" dirty="0">
              <a:ea typeface="+mn-ea"/>
            </a:endParaRPr>
          </a:p>
          <a:p>
            <a:pPr>
              <a:defRPr/>
            </a:pPr>
            <a:r>
              <a:rPr lang="en-US" sz="2800" dirty="0">
                <a:ea typeface="+mn-ea"/>
              </a:rPr>
              <a:t>Later we will cover a specific strategy that applies to loops and recursion (mathematical induction)</a:t>
            </a:r>
          </a:p>
        </p:txBody>
      </p:sp>
    </p:spTree>
    <p:extLst>
      <p:ext uri="{BB962C8B-B14F-4D97-AF65-F5344CB8AC3E}">
        <p14:creationId xmlns:p14="http://schemas.microsoft.com/office/powerpoint/2010/main" val="2293762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Applications of Predicate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Remainder of the course will use predicate logic to prove </a:t>
            </a:r>
            <a:r>
              <a:rPr lang="en-US" sz="2800" u="sng" dirty="0">
                <a:ea typeface="+mn-ea"/>
              </a:rPr>
              <a:t>important</a:t>
            </a:r>
            <a:r>
              <a:rPr lang="en-US" sz="2800" dirty="0">
                <a:ea typeface="+mn-ea"/>
              </a:rPr>
              <a:t> properties of </a:t>
            </a:r>
            <a:r>
              <a:rPr lang="en-US" sz="2800" u="sng" dirty="0">
                <a:ea typeface="+mn-ea"/>
              </a:rPr>
              <a:t>interesting</a:t>
            </a:r>
            <a:r>
              <a:rPr lang="en-US" sz="2800" dirty="0">
                <a:ea typeface="+mn-ea"/>
              </a:rPr>
              <a:t> objects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start with math objects that are widely used in CS</a:t>
            </a:r>
          </a:p>
          <a:p>
            <a:pPr lvl="1">
              <a:defRPr/>
            </a:pPr>
            <a:r>
              <a:rPr lang="en-US" sz="2400" dirty="0"/>
              <a:t>eventually more CS-specific objects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800" dirty="0"/>
              <a:t>Encode domain knowledge in predicate definitions</a:t>
            </a:r>
          </a:p>
          <a:p>
            <a:pPr>
              <a:defRPr/>
            </a:pPr>
            <a:r>
              <a:rPr lang="en-US" sz="2800" dirty="0">
                <a:ea typeface="+mn-ea"/>
              </a:rPr>
              <a:t>Then apply predicate logic to infer useful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0" y="5080762"/>
            <a:ext cx="3721460" cy="1262214"/>
            <a:chOff x="624840" y="3139691"/>
            <a:chExt cx="5318760" cy="12622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624840" y="3311187"/>
              <a:ext cx="5318760" cy="109071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r>
                <a:rPr lang="en-US" sz="2800" dirty="0"/>
                <a:t>Even(x)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y)</a:t>
              </a:r>
            </a:p>
            <a:p>
              <a:r>
                <a:rPr lang="en-US" sz="2800" dirty="0"/>
                <a:t>Odd(x)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+ 1)</a:t>
              </a:r>
              <a:endParaRPr lang="en-US" sz="2800" dirty="0"/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9376" y="5077590"/>
            <a:ext cx="2053146" cy="620188"/>
            <a:chOff x="624840" y="3139691"/>
            <a:chExt cx="5318760" cy="620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17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 Theory</a:t>
            </a:r>
          </a:p>
        </p:txBody>
      </p:sp>
    </p:spTree>
    <p:extLst>
      <p:ext uri="{BB962C8B-B14F-4D97-AF65-F5344CB8AC3E}">
        <p14:creationId xmlns:p14="http://schemas.microsoft.com/office/powerpoint/2010/main" val="158127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Theory (and applications to computing)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244160"/>
            <a:ext cx="8229600" cy="4072907"/>
          </a:xfrm>
        </p:spPr>
        <p:txBody>
          <a:bodyPr/>
          <a:lstStyle/>
          <a:p>
            <a:r>
              <a:rPr lang="en-US" sz="2800" dirty="0"/>
              <a:t>Branch of Mathematics with direct relevance to computing</a:t>
            </a:r>
          </a:p>
          <a:p>
            <a:endParaRPr lang="en-US" sz="2800" dirty="0"/>
          </a:p>
          <a:p>
            <a:r>
              <a:rPr lang="en-US" sz="2800" dirty="0"/>
              <a:t>Many significant applications</a:t>
            </a:r>
          </a:p>
          <a:p>
            <a:pPr lvl="1"/>
            <a:r>
              <a:rPr lang="en-US" dirty="0"/>
              <a:t>Cryptography &amp; Security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Distributed Systems</a:t>
            </a:r>
          </a:p>
          <a:p>
            <a:pPr lvl="1"/>
            <a:endParaRPr lang="en-US" dirty="0"/>
          </a:p>
          <a:p>
            <a:r>
              <a:rPr lang="en-US" sz="2800" dirty="0"/>
              <a:t>Important toolkit</a:t>
            </a:r>
          </a:p>
        </p:txBody>
      </p:sp>
    </p:spTree>
    <p:extLst>
      <p:ext uri="{BB962C8B-B14F-4D97-AF65-F5344CB8AC3E}">
        <p14:creationId xmlns:p14="http://schemas.microsoft.com/office/powerpoint/2010/main" val="1918876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Arithmetic over a finite domain</a:t>
            </a:r>
          </a:p>
          <a:p>
            <a:endParaRPr lang="en-US" sz="2800" dirty="0"/>
          </a:p>
          <a:p>
            <a:r>
              <a:rPr lang="en-US" sz="2800" dirty="0"/>
              <a:t>Almost all computation is over a finite domain</a:t>
            </a:r>
          </a:p>
        </p:txBody>
      </p:sp>
    </p:spTree>
    <p:extLst>
      <p:ext uri="{BB962C8B-B14F-4D97-AF65-F5344CB8AC3E}">
        <p14:creationId xmlns:p14="http://schemas.microsoft.com/office/powerpoint/2010/main" val="185340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</p:spTree>
    <p:extLst>
      <p:ext uri="{BB962C8B-B14F-4D97-AF65-F5344CB8AC3E}">
        <p14:creationId xmlns:p14="http://schemas.microsoft.com/office/powerpoint/2010/main" val="351197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  <p:sp>
        <p:nvSpPr>
          <p:cNvPr id="2" name="Rectangle 1"/>
          <p:cNvSpPr/>
          <p:nvPr/>
        </p:nvSpPr>
        <p:spPr>
          <a:xfrm>
            <a:off x="2061555" y="5149229"/>
            <a:ext cx="540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Prints : “I will be alive for at least -186619904 seconds.”</a:t>
            </a:r>
          </a:p>
        </p:txBody>
      </p:sp>
      <p:pic>
        <p:nvPicPr>
          <p:cNvPr id="3" name="Picture 2" descr="modcode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9" y="4803939"/>
            <a:ext cx="6083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EBCCEF-FC52-3F4B-946C-B68027BF3E0F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8C4AC4-1B42-3B43-9741-420D6732AD7F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21DF3CF6-0B8B-D24F-9137-9E2D44994889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F9B7E056-2ED0-B041-B20C-28AA70D4EB0F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CDF413-000D-5B7F-C837-98F7FE575C1F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ABF338-0BCF-AAE5-6943-2E96E4DC7F1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92C495E9-D915-2632-0B76-321DE53B4831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92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5657" y="3731840"/>
            <a:ext cx="8043178" cy="1954640"/>
            <a:chOff x="159457" y="3616812"/>
            <a:chExt cx="8043178" cy="1954640"/>
          </a:xfrm>
        </p:grpSpPr>
        <p:sp>
          <p:nvSpPr>
            <p:cNvPr id="11" name="Oval 10"/>
            <p:cNvSpPr/>
            <p:nvPr/>
          </p:nvSpPr>
          <p:spPr>
            <a:xfrm>
              <a:off x="4964836" y="3616812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55036" y="4709160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529996" y="4709160"/>
              <a:ext cx="87208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457" y="4104927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1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1 = 5k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457" y="5193621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1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1k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8400" y="4099990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25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25k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8400" y="5188684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25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25 = 5k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9028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0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0 = 5k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9028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0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0k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3292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3 | 2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 = 3k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3292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 | 3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3 = 2k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F1C5F-8FE7-1549-8DEE-8716692D1A62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23C5EC-E678-6040-BA12-510A18E76779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ound Same Side Corner Rectangle 36">
                <a:extLst>
                  <a:ext uri="{FF2B5EF4-FFF2-40B4-BE49-F238E27FC236}">
                    <a16:creationId xmlns:a16="http://schemas.microsoft.com/office/drawing/2014/main" id="{3DEEF776-855A-B74F-8C93-61639B89637F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5D697E05-CB83-3C40-B332-AEBEA88A966B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13871-F0AF-8914-D3F3-161A62DC4636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0C1D99-EE4B-B4E2-FE9B-EF48A57612D7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2EDE7373-BCC5-5C64-7CAC-02745B814C5B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23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then, by definition, we have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The number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is called the quotient.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Dividing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write this as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(We want to stick to integers, though, so we’ll write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blipFill>
                <a:blip r:embed="rId2"/>
                <a:stretch>
                  <a:fillRect l="-1235" t="-1070" b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605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3D153-6790-8F46-88B6-078C631B1BEB}"/>
              </a:ext>
            </a:extLst>
          </p:cNvPr>
          <p:cNvSpPr/>
          <p:nvPr/>
        </p:nvSpPr>
        <p:spPr>
          <a:xfrm>
            <a:off x="4572000" y="2853573"/>
            <a:ext cx="499815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   3.1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	       Assumption</a:t>
            </a: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   3.9  </a:t>
            </a:r>
            <a:r>
              <a:rPr lang="en-US" dirty="0">
                <a:ea typeface="ＭＳ Ｐゴシック" pitchFamily="-111" charset="-128"/>
                <a:sym typeface="Symbol"/>
              </a:rPr>
              <a:t>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Even(</a:t>
            </a:r>
            <a:r>
              <a:rPr lang="en-US" b="1" dirty="0" err="1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x+y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)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DPR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 even.</a:t>
            </a: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7170A1-A4C0-CB47-852C-499643D761E8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BB4C28-6E64-884C-842C-06C75D0DF4E6}"/>
              </a:ext>
            </a:extLst>
          </p:cNvPr>
          <p:cNvCxnSpPr>
            <a:cxnSpLocks/>
          </p:cNvCxnSpPr>
          <p:nvPr/>
        </p:nvCxnSpPr>
        <p:spPr>
          <a:xfrm>
            <a:off x="4410229" y="538665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5EA31-7DBE-B840-A6D5-AF3B467AB120}"/>
              </a:ext>
            </a:extLst>
          </p:cNvPr>
          <p:cNvCxnSpPr>
            <a:cxnSpLocks/>
          </p:cNvCxnSpPr>
          <p:nvPr/>
        </p:nvCxnSpPr>
        <p:spPr>
          <a:xfrm>
            <a:off x="4410229" y="3561467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982FC-FE2C-CC48-AA7D-61388330825A}"/>
              </a:ext>
            </a:extLst>
          </p:cNvPr>
          <p:cNvCxnSpPr>
            <a:cxnSpLocks/>
          </p:cNvCxnSpPr>
          <p:nvPr/>
        </p:nvCxnSpPr>
        <p:spPr>
          <a:xfrm>
            <a:off x="4410229" y="4975508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2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end up with a </a:t>
                </a:r>
                <a:r>
                  <a:rPr lang="en-US" sz="2400" i="1" dirty="0">
                    <a:latin typeface="Franklin Gothic Medium"/>
                    <a:cs typeface="Franklin Gothic Medium"/>
                  </a:rPr>
                  <a:t>remainder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Now,</a:t>
                </a:r>
              </a:p>
              <a:p>
                <a:pPr>
                  <a:spcBef>
                    <a:spcPts val="600"/>
                  </a:spcBef>
                </a:pP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	instead of					 we have 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Multiplying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gives us  		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(A bit nicer since it has no fractions.)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blipFill>
                <a:blip r:embed="rId2"/>
                <a:stretch>
                  <a:fillRect l="-1208" t="-119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/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/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In general,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:r>
                  <a:rPr lang="en-US" sz="2400" dirty="0" err="1">
                    <a:latin typeface="Franklin Gothic Medium"/>
                    <a:cs typeface="Franklin Gothic Medium"/>
                  </a:rPr>
                  <a:t>iff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blipFill>
                <a:blip r:embed="rId2"/>
                <a:stretch>
                  <a:fillRect l="-1170" t="-1695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156989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d.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2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 Same Side Corner Rectangle 14"/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13" name="Round Same Side Corner Rectangle 12"/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4056C-589B-F3AE-94D1-C7E21564927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C8B1F33-6141-1D38-DA21-FCC0436285D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C866403E-8107-493F-7832-E589B4A95CA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6392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d.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364" y="4824364"/>
            <a:ext cx="5308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public class Test2 {</a:t>
            </a:r>
          </a:p>
          <a:p>
            <a:r>
              <a:rPr lang="en-US" sz="1600" dirty="0">
                <a:latin typeface="Consolas"/>
                <a:cs typeface="Consolas"/>
              </a:rPr>
              <a:t>    public static void main(String </a:t>
            </a:r>
            <a:r>
              <a:rPr lang="en-US" sz="1600" dirty="0" err="1">
                <a:latin typeface="Consolas"/>
                <a:cs typeface="Consolas"/>
              </a:rPr>
              <a:t>args</a:t>
            </a:r>
            <a:r>
              <a:rPr lang="en-US" sz="1600" dirty="0">
                <a:latin typeface="Consolas"/>
                <a:cs typeface="Consolas"/>
              </a:rPr>
              <a:t>[]) {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 = -5;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d = 2;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System.out.println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a % d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  <a:p>
            <a:r>
              <a:rPr lang="en-US" sz="1600" dirty="0">
                <a:latin typeface="Consolas"/>
                <a:cs typeface="Consolas"/>
              </a:rPr>
              <a:t>    }</a:t>
            </a:r>
          </a:p>
          <a:p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17" name="Picture 16" descr="modcod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42" y="4933260"/>
            <a:ext cx="3366303" cy="799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17A9714-C9EA-6F41-94B2-F4E6AC06B38A}"/>
              </a:ext>
            </a:extLst>
          </p:cNvPr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3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702BB8E2-96AD-2B45-AA13-9A1982D226F4}"/>
                </a:ext>
              </a:extLst>
            </p:cNvPr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21" name="Round Same Side Corner Rectangle 20">
            <a:extLst>
              <a:ext uri="{FF2B5EF4-FFF2-40B4-BE49-F238E27FC236}">
                <a16:creationId xmlns:a16="http://schemas.microsoft.com/office/drawing/2014/main" id="{597C4520-0D0B-D846-A443-D7C172CB23EE}"/>
              </a:ext>
            </a:extLst>
          </p:cNvPr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BA217-FC74-168C-614D-C4466444263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BA18411-AEDB-71CB-8D3C-38091CF3F49B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1556A118-4583-4958-098E-B24ABF0C5BE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789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60FD-9A8C-F241-82FC-33FE6CAE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arithmetic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EB6757-AB27-F14C-A6B6-01E5917F67D4}"/>
              </a:ext>
            </a:extLst>
          </p:cNvPr>
          <p:cNvCxnSpPr/>
          <p:nvPr/>
        </p:nvCxnSpPr>
        <p:spPr>
          <a:xfrm>
            <a:off x="1536192" y="5145024"/>
            <a:ext cx="5596128" cy="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4F657-B33B-CC41-9B3C-A445AFBBC692}"/>
              </a:ext>
            </a:extLst>
          </p:cNvPr>
          <p:cNvSpPr txBox="1"/>
          <p:nvPr/>
        </p:nvSpPr>
        <p:spPr>
          <a:xfrm>
            <a:off x="1843029" y="5254752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-3	-2	-1	0	1	2	3	4	5	6	7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050666-68F5-DF44-89BE-CF47AF976C95}"/>
              </a:ext>
            </a:extLst>
          </p:cNvPr>
          <p:cNvCxnSpPr/>
          <p:nvPr/>
        </p:nvCxnSpPr>
        <p:spPr>
          <a:xfrm>
            <a:off x="4334256" y="4888992"/>
            <a:ext cx="133502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9E13CF-16E4-9248-9F77-40D745510B36}"/>
              </a:ext>
            </a:extLst>
          </p:cNvPr>
          <p:cNvSpPr/>
          <p:nvPr/>
        </p:nvSpPr>
        <p:spPr>
          <a:xfrm>
            <a:off x="5626608" y="5090160"/>
            <a:ext cx="109728" cy="109728"/>
          </a:xfrm>
          <a:prstGeom prst="ellipse">
            <a:avLst/>
          </a:prstGeom>
          <a:solidFill>
            <a:srgbClr val="00B0F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AAD12-4811-404C-BD7E-C9E04733153E}"/>
              </a:ext>
            </a:extLst>
          </p:cNvPr>
          <p:cNvSpPr txBox="1"/>
          <p:nvPr/>
        </p:nvSpPr>
        <p:spPr>
          <a:xfrm>
            <a:off x="4728295" y="44220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+3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59147-6CBD-AA4E-B25C-666C00DD0078}"/>
              </a:ext>
            </a:extLst>
          </p:cNvPr>
          <p:cNvSpPr txBox="1"/>
          <p:nvPr/>
        </p:nvSpPr>
        <p:spPr>
          <a:xfrm>
            <a:off x="3760122" y="192278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 + 3 = 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6CEF53-D119-494E-80A0-6C4DB57DED44}"/>
              </a:ext>
            </a:extLst>
          </p:cNvPr>
          <p:cNvCxnSpPr>
            <a:cxnSpLocks/>
          </p:cNvCxnSpPr>
          <p:nvPr/>
        </p:nvCxnSpPr>
        <p:spPr>
          <a:xfrm>
            <a:off x="3397442" y="3511296"/>
            <a:ext cx="0" cy="184099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A65A-1B64-5F23-7451-0BE41800E8D3}"/>
              </a:ext>
            </a:extLst>
          </p:cNvPr>
          <p:cNvCxnSpPr>
            <a:cxnSpLocks/>
          </p:cNvCxnSpPr>
          <p:nvPr/>
        </p:nvCxnSpPr>
        <p:spPr>
          <a:xfrm>
            <a:off x="3393271" y="4893081"/>
            <a:ext cx="940985" cy="52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8CDF44-D1AF-FF46-B5A2-AAF41BE6D18C}"/>
              </a:ext>
            </a:extLst>
          </p:cNvPr>
          <p:cNvSpPr txBox="1"/>
          <p:nvPr/>
        </p:nvSpPr>
        <p:spPr>
          <a:xfrm>
            <a:off x="3460177" y="443141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23044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975D-35F1-45B7-9BC2-33EC4AD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on a Clock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AB02D4-9F0B-427C-839C-AA95B2175473}"/>
              </a:ext>
            </a:extLst>
          </p:cNvPr>
          <p:cNvGrpSpPr/>
          <p:nvPr/>
        </p:nvGrpSpPr>
        <p:grpSpPr>
          <a:xfrm>
            <a:off x="5236299" y="1244160"/>
            <a:ext cx="1354282" cy="1354282"/>
            <a:chOff x="6265721" y="172835"/>
            <a:chExt cx="1354282" cy="135428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644CB9-E7CC-4921-8515-C7AD37291646}"/>
                </a:ext>
              </a:extLst>
            </p:cNvPr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A9C8E9-2237-450B-B4A9-1530852D8707}"/>
                </a:ext>
              </a:extLst>
            </p:cNvPr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4AEEE7-999C-4241-9124-CD4C175D1DB0}"/>
                </a:ext>
              </a:extLst>
            </p:cNvPr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908A9-FE88-41DE-9D19-BC0B49049E30}"/>
                </a:ext>
              </a:extLst>
            </p:cNvPr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CCA77-202E-44A1-BB73-373C816FFABD}"/>
                </a:ext>
              </a:extLst>
            </p:cNvPr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4E2670-B1DB-44CE-965C-5C5C204E6F91}"/>
                </a:ext>
              </a:extLst>
            </p:cNvPr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9B2A6D-D0C5-4328-828A-C04B5CE7230C}"/>
                </a:ext>
              </a:extLst>
            </p:cNvPr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60337-2B7F-4FB8-801A-AAD5F0BF7970}"/>
                </a:ext>
              </a:extLst>
            </p:cNvPr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794328-C846-4CFE-8E83-708A036278BC}"/>
              </a:ext>
            </a:extLst>
          </p:cNvPr>
          <p:cNvCxnSpPr/>
          <p:nvPr/>
        </p:nvCxnSpPr>
        <p:spPr>
          <a:xfrm flipH="1">
            <a:off x="5506439" y="1921547"/>
            <a:ext cx="387187" cy="121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D910F2-F88B-484A-836A-C7B60BE848FB}"/>
              </a:ext>
            </a:extLst>
          </p:cNvPr>
          <p:cNvSpPr txBox="1"/>
          <p:nvPr/>
        </p:nvSpPr>
        <p:spPr>
          <a:xfrm>
            <a:off x="2509562" y="169046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 + 3 =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96707-31CA-4B29-BF80-C8EA020DC765}"/>
              </a:ext>
            </a:extLst>
          </p:cNvPr>
          <p:cNvSpPr txBox="1"/>
          <p:nvPr/>
        </p:nvSpPr>
        <p:spPr>
          <a:xfrm>
            <a:off x="2200631" y="3750552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23 = 3 ∙ 7 + 2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E93448-295C-4EFD-88BB-AD8E9B24E7D6}"/>
              </a:ext>
            </a:extLst>
          </p:cNvPr>
          <p:cNvGrpSpPr/>
          <p:nvPr/>
        </p:nvGrpSpPr>
        <p:grpSpPr>
          <a:xfrm>
            <a:off x="5232261" y="3288839"/>
            <a:ext cx="1354282" cy="1354282"/>
            <a:chOff x="6265721" y="172835"/>
            <a:chExt cx="1354282" cy="13542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6D44CA-FC20-44CC-9741-B5C616954AE1}"/>
                </a:ext>
              </a:extLst>
            </p:cNvPr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6967BC-BAD5-4CF0-BFBF-866D93ABA60D}"/>
                </a:ext>
              </a:extLst>
            </p:cNvPr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804202-F72E-425A-8D79-A0052696CDAD}"/>
                </a:ext>
              </a:extLst>
            </p:cNvPr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CA33-26BF-4398-9715-FE62462B300C}"/>
                </a:ext>
              </a:extLst>
            </p:cNvPr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C372-F09B-45BE-97B3-B05358FDE9C5}"/>
                </a:ext>
              </a:extLst>
            </p:cNvPr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64B7C8-DEA8-41E4-ADC8-010F1682448B}"/>
                </a:ext>
              </a:extLst>
            </p:cNvPr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C2DD2C-3597-4E14-95CA-15630D484FC3}"/>
                </a:ext>
              </a:extLst>
            </p:cNvPr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3FBD16-6610-4CBF-917B-5F1EB2109607}"/>
                </a:ext>
              </a:extLst>
            </p:cNvPr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A188CD-2AE8-4144-8941-0DF05EB7BCB3}"/>
                  </a:ext>
                </a:extLst>
              </p:cNvPr>
              <p:cNvSpPr txBox="1"/>
              <p:nvPr/>
            </p:nvSpPr>
            <p:spPr>
              <a:xfrm>
                <a:off x="1463346" y="5364327"/>
                <a:ext cx="649767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charset="0"/>
                      </a:rPr>
                      <m:t>=7</m:t>
                    </m:r>
                    <m:r>
                      <a:rPr lang="en-US" sz="2400" i="1">
                        <a:latin typeface="Cambria Math" charset="0"/>
                      </a:rPr>
                      <m:t>𝑞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(=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is</a:t>
                </a:r>
              </a:p>
              <a:p>
                <a:pPr algn="ctr"/>
                <a:r>
                  <a:rPr lang="en-US" sz="2400" dirty="0">
                    <a:latin typeface="Franklin Gothic Medium"/>
                    <a:cs typeface="Franklin Gothic Medium"/>
                  </a:rPr>
                  <a:t>where you </a:t>
                </a:r>
                <a:r>
                  <a:rPr lang="en-US" sz="2400" u="sng" dirty="0">
                    <a:latin typeface="Franklin Gothic Medium"/>
                    <a:cs typeface="Franklin Gothic Medium"/>
                  </a:rPr>
                  <a:t>stop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after taking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steps on the clock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A188CD-2AE8-4144-8941-0DF05EB7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346" y="5364327"/>
                <a:ext cx="6497676" cy="830997"/>
              </a:xfrm>
              <a:prstGeom prst="rect">
                <a:avLst/>
              </a:prstGeom>
              <a:blipFill>
                <a:blip r:embed="rId2"/>
                <a:stretch>
                  <a:fillRect l="-778" t="-4412" r="-778" b="-147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0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Arithmetic, mod 7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120113" y="1182000"/>
            <a:ext cx="2573857" cy="1371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(a + b) mod 7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(a </a:t>
            </a:r>
            <a:r>
              <a:rPr lang="en-US" dirty="0">
                <a:solidFill>
                  <a:srgbClr val="C00000"/>
                </a:solidFill>
                <a:latin typeface="Symbol" pitchFamily="18" charset="2"/>
                <a:sym typeface="Symbol" pitchFamily="18" charset="2"/>
              </a:rPr>
              <a:t></a:t>
            </a:r>
            <a:r>
              <a:rPr lang="en-US" dirty="0">
                <a:solidFill>
                  <a:srgbClr val="C00000"/>
                </a:solidFill>
              </a:rPr>
              <a:t> b) mod 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33778" y="2909711"/>
          <a:ext cx="3276600" cy="30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r>
                        <a:rPr lang="en-US" baseline="0" dirty="0"/>
                        <a:t> 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746978" y="2909711"/>
          <a:ext cx="3276600" cy="30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733778" y="3283131"/>
            <a:ext cx="3276600" cy="870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32114" y="2909711"/>
            <a:ext cx="17417" cy="30988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46978" y="3283131"/>
            <a:ext cx="3276600" cy="870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155474" y="2909711"/>
            <a:ext cx="8709" cy="30988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332518" y="1180924"/>
            <a:ext cx="1354282" cy="1354282"/>
            <a:chOff x="6265721" y="172835"/>
            <a:chExt cx="1354282" cy="1354282"/>
          </a:xfrm>
        </p:grpSpPr>
        <p:sp>
          <p:nvSpPr>
            <p:cNvPr id="12" name="Oval 11"/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7602658" y="1858311"/>
            <a:ext cx="387187" cy="121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11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77580" y="3429000"/>
            <a:ext cx="66012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</a:rPr>
              <a:t>New notion of “sameness” that will help us understand modular arithmetic</a:t>
            </a:r>
            <a:endParaRPr lang="en-US" sz="2400" dirty="0">
              <a:latin typeface="Arial" pitchFamily="34" charset="0"/>
            </a:endParaRPr>
          </a:p>
          <a:p>
            <a:endParaRPr lang="en-US" sz="2000" dirty="0">
              <a:latin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60FA3-130B-F199-807B-40D8429A9CE5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8637416-32ED-6F74-71E6-FD1BB79414D7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473F496B-C93E-D88A-0F8C-3BFB5DA81AC3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290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7580" y="3170090"/>
                <a:ext cx="66012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</a:rPr>
                  <a:t>The standard math notation is</a:t>
                </a:r>
                <a:endParaRPr lang="en-US" sz="2400" dirty="0">
                  <a:latin typeface="Arial" pitchFamily="34" charset="0"/>
                </a:endParaRPr>
              </a:p>
              <a:p>
                <a:endParaRPr lang="en-US" sz="1200" dirty="0">
                  <a:latin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mod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itchFamily="34" charset="0"/>
                </a:endParaRPr>
              </a:p>
              <a:p>
                <a:endParaRPr lang="en-US" sz="2400" dirty="0">
                  <a:latin typeface="Arial" pitchFamily="34" charset="0"/>
                </a:endParaRPr>
              </a:p>
              <a:p>
                <a:r>
                  <a:rPr lang="en-US" sz="2400" dirty="0">
                    <a:latin typeface="Franklin Gothic Medium"/>
                  </a:rPr>
                  <a:t>A chain of equivalences is written</a:t>
                </a:r>
                <a:endParaRPr lang="en-US" sz="2400" dirty="0">
                  <a:latin typeface="Arial" pitchFamily="34" charset="0"/>
                </a:endParaRPr>
              </a:p>
              <a:p>
                <a:endParaRPr lang="en-US" sz="1200" dirty="0">
                  <a:latin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mod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itchFamily="34" charset="0"/>
                </a:endParaRPr>
              </a:p>
              <a:p>
                <a:endParaRPr lang="en-US" sz="2400" dirty="0">
                  <a:latin typeface="Arial" pitchFamily="34" charset="0"/>
                </a:endParaRPr>
              </a:p>
              <a:p>
                <a:r>
                  <a:rPr lang="en-US" sz="2400" dirty="0">
                    <a:latin typeface="Franklin Gothic Medium"/>
                  </a:rPr>
                  <a:t>Many students find this confusing,</a:t>
                </a:r>
              </a:p>
              <a:p>
                <a:r>
                  <a:rPr lang="en-US" sz="2400" dirty="0">
                    <a:latin typeface="Franklin Gothic Medium"/>
                  </a:rPr>
                  <a:t>so 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≡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</a:rPr>
                  <a:t> instead.</a:t>
                </a:r>
                <a:endParaRPr lang="en-US" sz="24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80" y="3170090"/>
                <a:ext cx="6601219" cy="3416320"/>
              </a:xfrm>
              <a:prstGeom prst="rect">
                <a:avLst/>
              </a:prstGeom>
              <a:blipFill>
                <a:blip r:embed="rId2"/>
                <a:stretch>
                  <a:fillRect l="-1536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E156CB-B0CC-9A3C-7F53-E97F91F4B1AB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25F385C-FD04-A65F-195D-411EF381E7F3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7A5DC17C-D9B1-5DC0-C705-9E1E5AF59D0F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7531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996" y="2804160"/>
            <a:ext cx="7849265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What do each of these mean?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When are they true?</a:t>
            </a:r>
          </a:p>
          <a:p>
            <a:endParaRPr lang="en-US" sz="10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Arial" pitchFamily="34" charset="0"/>
              </a:rPr>
              <a:t>x ≡</a:t>
            </a:r>
            <a:r>
              <a:rPr lang="en-US" sz="2400" baseline="-25000" dirty="0">
                <a:latin typeface="Arial" pitchFamily="34" charset="0"/>
              </a:rPr>
              <a:t>2</a:t>
            </a:r>
            <a:r>
              <a:rPr lang="en-US" sz="2400" dirty="0">
                <a:latin typeface="Arial" pitchFamily="34" charset="0"/>
              </a:rPr>
              <a:t> 0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-1 ≡</a:t>
            </a:r>
            <a:r>
              <a:rPr lang="en-US" sz="2400" baseline="-25000" dirty="0">
                <a:latin typeface="Arial" pitchFamily="34" charset="0"/>
              </a:rPr>
              <a:t>5</a:t>
            </a:r>
            <a:r>
              <a:rPr lang="en-US" sz="2400" dirty="0">
                <a:latin typeface="Arial" pitchFamily="34" charset="0"/>
              </a:rPr>
              <a:t> 19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12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 y ≡</a:t>
            </a:r>
            <a:r>
              <a:rPr lang="en-US" sz="2400" baseline="-25000" dirty="0">
                <a:latin typeface="Arial" pitchFamily="34" charset="0"/>
              </a:rPr>
              <a:t>7</a:t>
            </a:r>
            <a:r>
              <a:rPr lang="en-US" sz="2400" dirty="0">
                <a:latin typeface="Arial" pitchFamily="34" charset="0"/>
              </a:rPr>
              <a:t> 2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2000" dirty="0">
              <a:latin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303020" y="4072187"/>
            <a:ext cx="653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the same as saying “x is even”; so, any x that is even (including negative even numbers) will work.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3020" y="5254121"/>
            <a:ext cx="633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true.  19 - (-1) = 20 which is divisible by 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03867" y="6159056"/>
            <a:ext cx="653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true for  y in { ..., -12, -5, 2, 9, 16, ...}.  In other words, all y of the form 2+7k for k an integer.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7D56BF-5BDC-F415-B91B-5B82BED23B1B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9D1A35E-4E14-91DB-E057-E167EB1CCBA6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87B8F80D-84BE-D75D-7F3A-FF85493E6C0A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3D153-6790-8F46-88B6-078C631B1BEB}"/>
              </a:ext>
            </a:extLst>
          </p:cNvPr>
          <p:cNvSpPr/>
          <p:nvPr/>
        </p:nvSpPr>
        <p:spPr>
          <a:xfrm>
            <a:off x="4572000" y="2853573"/>
            <a:ext cx="499815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   3.1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	       Assumption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   3.2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 		       </a:t>
            </a:r>
            <a:r>
              <a:rPr lang="en-US" dirty="0" err="1"/>
              <a:t>Elim</a:t>
            </a:r>
            <a:r>
              <a:rPr lang="en-US" dirty="0"/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dirty="0"/>
              <a:t>: 2.1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   3.3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			       </a:t>
            </a:r>
            <a:r>
              <a:rPr lang="en-US" dirty="0" err="1"/>
              <a:t>Elim</a:t>
            </a:r>
            <a:r>
              <a:rPr lang="en-US" dirty="0"/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dirty="0"/>
              <a:t>: 2.1</a:t>
            </a:r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   3.9  </a:t>
            </a:r>
            <a:r>
              <a:rPr lang="en-US" dirty="0">
                <a:ea typeface="ＭＳ Ｐゴシック" pitchFamily="-111" charset="-128"/>
                <a:sym typeface="Symbol"/>
              </a:rPr>
              <a:t>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Even(</a:t>
            </a:r>
            <a:r>
              <a:rPr lang="en-US" b="1" dirty="0" err="1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x+y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)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DPR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 even.</a:t>
            </a: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7170A1-A4C0-CB47-852C-499643D761E8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BB4C28-6E64-884C-842C-06C75D0DF4E6}"/>
              </a:ext>
            </a:extLst>
          </p:cNvPr>
          <p:cNvCxnSpPr>
            <a:cxnSpLocks/>
          </p:cNvCxnSpPr>
          <p:nvPr/>
        </p:nvCxnSpPr>
        <p:spPr>
          <a:xfrm>
            <a:off x="4410229" y="568383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5EA31-7DBE-B840-A6D5-AF3B467AB120}"/>
              </a:ext>
            </a:extLst>
          </p:cNvPr>
          <p:cNvCxnSpPr>
            <a:cxnSpLocks/>
          </p:cNvCxnSpPr>
          <p:nvPr/>
        </p:nvCxnSpPr>
        <p:spPr>
          <a:xfrm>
            <a:off x="4410229" y="3561467"/>
            <a:ext cx="0" cy="73621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982FC-FE2C-CC48-AA7D-61388330825A}"/>
              </a:ext>
            </a:extLst>
          </p:cNvPr>
          <p:cNvCxnSpPr>
            <a:cxnSpLocks/>
          </p:cNvCxnSpPr>
          <p:nvPr/>
        </p:nvCxnSpPr>
        <p:spPr>
          <a:xfrm>
            <a:off x="4410229" y="5272688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English Proof: 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748"/>
            <a:ext cx="6764867" cy="50110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4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</a:t>
            </a:r>
            <a:endParaRPr lang="en-US" sz="2800" dirty="0">
              <a:solidFill>
                <a:srgbClr val="C00000"/>
              </a:solidFill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6180368" y="-22206"/>
            <a:ext cx="250530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Even(x) 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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 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(x=2y)     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Odd(x)   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(x=2y+1)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Domain: Integers</a:t>
            </a:r>
            <a:r>
              <a:rPr lang="en-US" sz="2000" dirty="0">
                <a:ea typeface="ＭＳ Ｐゴシック" pitchFamily="-111" charset="-128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  <a:br>
                  <a:rPr lang="en-US" dirty="0">
                    <a:latin typeface="Franklin Gothic Medium" panose="020B0603020102020204" pitchFamily="34" charset="0"/>
                  </a:rPr>
                </a:br>
                <a:endParaRPr lang="en-US" sz="1000" dirty="0">
                  <a:latin typeface="Franklin Gothic Medium" panose="020B0603020102020204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3.1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	       Assumption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3.2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 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3.3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	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  <a:endParaRPr lang="en-US" dirty="0">
                  <a:sym typeface="Symbol" charset="0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3.4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 	       Def of Odd: 2.2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3.5  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2.4</a:t>
                </a:r>
                <a:endParaRPr lang="en-US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3.6 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ea typeface="Cambria Math"/>
                    <a:cs typeface="Arial" pitchFamily="34" charset="0"/>
                  </a:rPr>
                  <a:t>	       Def of Odd: 2.3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3.7  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 2.5</a:t>
                </a:r>
                <a:endParaRPr lang="en-US" b="1" dirty="0">
                  <a:solidFill>
                    <a:srgbClr val="C00000"/>
                  </a:solidFill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cs typeface="Arial" pitchFamily="34" charset="0"/>
                    <a:sym typeface="Symbol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3.9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Arial" pitchFamily="34" charset="0"/>
                      </a:rPr>
                      <m:t>   </m:t>
                    </m:r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 (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2z)</a:t>
                </a:r>
                <a:r>
                  <a:rPr lang="en-US" dirty="0">
                    <a:ea typeface="Cambria Math"/>
                    <a:cs typeface="Arial" pitchFamily="34" charset="0"/>
                  </a:rPr>
                  <a:t>  	       Intro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>
                    <a:ea typeface="Cambria Math"/>
                    <a:cs typeface="Arial" pitchFamily="34" charset="0"/>
                  </a:rPr>
                  <a:t>: 2.4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3.10</a:t>
                </a:r>
                <a:r>
                  <a:rPr lang="en-US" dirty="0"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Even(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	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	       Def of Even</a:t>
                </a:r>
              </a:p>
              <a:p>
                <a:endParaRPr lang="en-US" dirty="0">
                  <a:solidFill>
                    <a:schemeClr val="tx1"/>
                  </a:solidFill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   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		DPR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4.  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x y (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	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Intro 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  <a:blipFill>
                <a:blip r:embed="rId4"/>
                <a:stretch>
                  <a:fillRect l="-1015" t="-505" r="-254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1386" y="1606861"/>
            <a:ext cx="38810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Then, we have x = 2a+1 for some integer a and y = 2b+1 for some integer b.</a:t>
            </a: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16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is, by definition, even.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09287" y="1694328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1650" y="3336958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59367" y="5273749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17164" y="6026156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1650" y="4136170"/>
            <a:ext cx="0" cy="4039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5065" y="2434856"/>
            <a:ext cx="0" cy="66985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38496" y="4703135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English Proof: 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748"/>
            <a:ext cx="6764867" cy="50110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4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</a:t>
            </a:r>
            <a:endParaRPr lang="en-US" sz="2800" dirty="0">
              <a:solidFill>
                <a:srgbClr val="C00000"/>
              </a:solidFill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6180368" y="-22206"/>
            <a:ext cx="250530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Even(x) 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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 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(x=2y)     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Odd(x)   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(x=2y+1)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Domain: Integers</a:t>
            </a:r>
            <a:r>
              <a:rPr lang="en-US" sz="2000" dirty="0">
                <a:ea typeface="ＭＳ Ｐゴシック" pitchFamily="-111" charset="-128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  <a:br>
                  <a:rPr lang="en-US" dirty="0">
                    <a:latin typeface="Franklin Gothic Medium" panose="020B0603020102020204" pitchFamily="34" charset="0"/>
                  </a:rPr>
                </a:br>
                <a:endParaRPr lang="en-US" sz="1000" dirty="0">
                  <a:latin typeface="Franklin Gothic Medium" panose="020B0603020102020204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3.1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	       Assumption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3.2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 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3.3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	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  <a:endParaRPr lang="en-US" dirty="0">
                  <a:sym typeface="Symbol" charset="0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3.4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 	       Def of Odd: 2.2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3.5  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2.4</a:t>
                </a:r>
                <a:endParaRPr lang="en-US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3.6 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ea typeface="Cambria Math"/>
                    <a:cs typeface="Arial" pitchFamily="34" charset="0"/>
                  </a:rPr>
                  <a:t>	       Def of Odd: 2.3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3.7  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 2.5</a:t>
                </a:r>
                <a:endParaRPr lang="en-US" b="1" dirty="0">
                  <a:solidFill>
                    <a:srgbClr val="C00000"/>
                  </a:solidFill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3.8   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 =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2(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1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</a:t>
                </a:r>
                <a:r>
                  <a:rPr lang="en-US" dirty="0">
                    <a:solidFill>
                      <a:srgbClr val="00B050"/>
                    </a:solidFill>
                    <a:ea typeface="ＭＳ Ｐゴシック" pitchFamily="-111" charset="-128"/>
                    <a:sym typeface="Symbol"/>
                  </a:rPr>
                  <a:t>    	       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Algebra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cs typeface="Arial" pitchFamily="34" charset="0"/>
                    <a:sym typeface="Symbol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3.9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Arial" pitchFamily="34" charset="0"/>
                      </a:rPr>
                      <m:t>   </m:t>
                    </m:r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 (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2z)</a:t>
                </a:r>
                <a:r>
                  <a:rPr lang="en-US" dirty="0">
                    <a:ea typeface="Cambria Math"/>
                    <a:cs typeface="Arial" pitchFamily="34" charset="0"/>
                  </a:rPr>
                  <a:t>  	       Intro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>
                    <a:ea typeface="Cambria Math"/>
                    <a:cs typeface="Arial" pitchFamily="34" charset="0"/>
                  </a:rPr>
                  <a:t>: 2.4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3.10</a:t>
                </a:r>
                <a:r>
                  <a:rPr lang="en-US" dirty="0"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Even(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	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	       Def of Even</a:t>
                </a:r>
              </a:p>
              <a:p>
                <a:endParaRPr lang="en-US" dirty="0">
                  <a:solidFill>
                    <a:schemeClr val="tx1"/>
                  </a:solidFill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   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		DPR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4.  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x y (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	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Intro 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  <a:blipFill>
                <a:blip r:embed="rId4"/>
                <a:stretch>
                  <a:fillRect l="-1015" t="-505" r="-254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1386" y="1606861"/>
            <a:ext cx="38810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Then, we have x = 2a+1 for some integer a and y = 2b+1 for some integer b.</a:t>
            </a: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Their sum is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= ... = 2(a+b+1)</a:t>
            </a:r>
          </a:p>
          <a:p>
            <a:endParaRPr lang="en-US" sz="16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is, by definition, even.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09287" y="1694328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1650" y="3336958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59367" y="5273749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17164" y="6026156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1650" y="4136170"/>
            <a:ext cx="0" cy="4039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5065" y="2434856"/>
            <a:ext cx="0" cy="66985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38496" y="4703135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8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  Let x and y be arbitrary integers.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both are odd. Then, we have x = 2a+1 for some integer a and y = 2b+1 for some integer b. Their sum is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= (2a+1) + (2b+1) = 2a+2b+2 = 2(a+b+1), so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is, by definition, even.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Since x and y were arbitrary, the sum of any two odd integers is even.</a:t>
            </a:r>
            <a:endParaRPr lang="en-US" sz="2800" b="1" dirty="0">
              <a:latin typeface="Calibri" charset="0"/>
              <a:sym typeface="Symbo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3E86A30-2FAB-234C-B041-61755C958DC3}"/>
              </a:ext>
            </a:extLst>
          </p:cNvPr>
          <p:cNvSpPr>
            <a:spLocks noChangeAspect="1"/>
          </p:cNvSpPr>
          <p:nvPr/>
        </p:nvSpPr>
        <p:spPr>
          <a:xfrm>
            <a:off x="3136546" y="504277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9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8" y="1374423"/>
            <a:ext cx="8354683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  Let x and y be arbitrary </a:t>
            </a:r>
            <a:r>
              <a:rPr lang="en-US" sz="2800" b="1" dirty="0">
                <a:solidFill>
                  <a:srgbClr val="7030A0"/>
                </a:solidFill>
                <a:latin typeface="Calibri" charset="0"/>
                <a:sym typeface="Symbol" charset="0"/>
              </a:rPr>
              <a:t>odd</a:t>
            </a:r>
            <a:r>
              <a:rPr lang="en-US" sz="2800" dirty="0">
                <a:latin typeface="Calibri" charset="0"/>
                <a:sym typeface="Symbol" charset="0"/>
              </a:rPr>
              <a:t> integers.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Then, x = 2a+1 for some integer a and y = 2b+1 for some integer b. Their sum is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= (2a+1) + (2b+1) = 2a+2b+2 = 2(a+b+1), so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is, by definition, even.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Since x and y were arbitrary, the sum of any two odd integers is even.</a:t>
            </a:r>
            <a:endParaRPr lang="en-US" sz="2800" b="1" dirty="0">
              <a:latin typeface="Calibri" charset="0"/>
              <a:sym typeface="Symbo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Rectangle 12"/>
          <p:cNvSpPr>
            <a:spLocks noChangeAspect="1"/>
          </p:cNvSpPr>
          <p:nvPr/>
        </p:nvSpPr>
        <p:spPr>
          <a:xfrm>
            <a:off x="3136546" y="504277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97B5E-A2BD-2D42-B006-F28873D22B85}"/>
              </a:ext>
            </a:extLst>
          </p:cNvPr>
          <p:cNvSpPr txBox="1"/>
          <p:nvPr/>
        </p:nvSpPr>
        <p:spPr>
          <a:xfrm>
            <a:off x="2065865" y="5744421"/>
            <a:ext cx="501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937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13477</TotalTime>
  <Words>5348</Words>
  <Application>Microsoft Macintosh PowerPoint</Application>
  <PresentationFormat>On-screen Show (4:3)</PresentationFormat>
  <Paragraphs>817</Paragraphs>
  <Slides>49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Courier New</vt:lpstr>
      <vt:lpstr>Franklin Gothic Medium</vt:lpstr>
      <vt:lpstr>Symbol</vt:lpstr>
      <vt:lpstr>Office Theme</vt:lpstr>
      <vt:lpstr>CSE 311: Foundations of Computing</vt:lpstr>
      <vt:lpstr>Even and Odd</vt:lpstr>
      <vt:lpstr>Even and Odd</vt:lpstr>
      <vt:lpstr>Even and Odd</vt:lpstr>
      <vt:lpstr>Even and Odd</vt:lpstr>
      <vt:lpstr>English Proof: Even and Odd</vt:lpstr>
      <vt:lpstr>English Proof: Even and Odd</vt:lpstr>
      <vt:lpstr>Even and Odd</vt:lpstr>
      <vt:lpstr>Even and Odd</vt:lpstr>
      <vt:lpstr>Rational Numbers</vt:lpstr>
      <vt:lpstr>Rationality</vt:lpstr>
      <vt:lpstr>Rationality</vt:lpstr>
      <vt:lpstr>Rationality</vt:lpstr>
      <vt:lpstr>Rationality</vt:lpstr>
      <vt:lpstr>Rationality</vt:lpstr>
      <vt:lpstr>Rationality</vt:lpstr>
      <vt:lpstr>Rationality</vt:lpstr>
      <vt:lpstr>Rationality</vt:lpstr>
      <vt:lpstr>Last class: English Proofs</vt:lpstr>
      <vt:lpstr>Proof Strategies</vt:lpstr>
      <vt:lpstr>Proof Strategies: Counterexamples</vt:lpstr>
      <vt:lpstr>Proof Strategies: Proof by Contrapositive</vt:lpstr>
      <vt:lpstr>Proof Strategies: Proof by Contrapositive</vt:lpstr>
      <vt:lpstr>Proof by Contradiction:  One way to prove p</vt:lpstr>
      <vt:lpstr>Proof Strategies: Proof by Contradiction</vt:lpstr>
      <vt:lpstr>Even and Odd</vt:lpstr>
      <vt:lpstr>Even and Odd</vt:lpstr>
      <vt:lpstr>Even and Odd</vt:lpstr>
      <vt:lpstr>Even and Odd</vt:lpstr>
      <vt:lpstr>Strategies</vt:lpstr>
      <vt:lpstr>Applications of Predicate Logic</vt:lpstr>
      <vt:lpstr>Number Theory</vt:lpstr>
      <vt:lpstr>Number Theory (and applications to computing)</vt:lpstr>
      <vt:lpstr>Modular Arithmetic</vt:lpstr>
      <vt:lpstr>I’m ALIVE!</vt:lpstr>
      <vt:lpstr>I’m ALIVE!</vt:lpstr>
      <vt:lpstr>Divisibility</vt:lpstr>
      <vt:lpstr>Divisibility</vt:lpstr>
      <vt:lpstr>Recall: Elementary School Division</vt:lpstr>
      <vt:lpstr>Recall: Elementary School Division</vt:lpstr>
      <vt:lpstr>Recall: Elementary School Division</vt:lpstr>
      <vt:lpstr>Division Theorem</vt:lpstr>
      <vt:lpstr>Division Theorem</vt:lpstr>
      <vt:lpstr>Ordinary arithmetic</vt:lpstr>
      <vt:lpstr>Arithmetic on a Clock</vt:lpstr>
      <vt:lpstr>Arithmetic, mod 7</vt:lpstr>
      <vt:lpstr>Modular Arithmetic</vt:lpstr>
      <vt:lpstr>Modular Arithmetic</vt:lpstr>
      <vt:lpstr>Modular Arithmetic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zat</cp:lastModifiedBy>
  <cp:revision>461</cp:revision>
  <cp:lastPrinted>2021-10-20T16:57:51Z</cp:lastPrinted>
  <dcterms:created xsi:type="dcterms:W3CDTF">2013-01-07T07:20:47Z</dcterms:created>
  <dcterms:modified xsi:type="dcterms:W3CDTF">2022-10-19T19:54:44Z</dcterms:modified>
</cp:coreProperties>
</file>